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306" r:id="rId6"/>
    <p:sldId id="260" r:id="rId7"/>
    <p:sldId id="261" r:id="rId8"/>
    <p:sldId id="262" r:id="rId9"/>
    <p:sldId id="263" r:id="rId10"/>
  </p:sldIdLst>
  <p:sldSz cx="14630400" cy="8229600"/>
  <p:notesSz cx="6797675" cy="9926638"/>
  <p:embeddedFontLst>
    <p:embeddedFont>
      <p:font typeface="游ゴシック" panose="020B0400000000000000" pitchFamily="50" charset="-128"/>
      <p:regular r:id="rId12"/>
      <p:bold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Noto Sans JP" panose="020B0200000000000000" pitchFamily="50" charset="-128"/>
      <p:regular r:id="rId18"/>
      <p:bold r:id="rId19"/>
    </p:embeddedFont>
    <p:embeddedFont>
      <p:font typeface="Noto Sans JP Bold" panose="020B0200000000000000" pitchFamily="50" charset="-128"/>
      <p:bold r:id="rId20"/>
    </p:embeddedFont>
    <p:embeddedFont>
      <p:font typeface="Noto Sans JP Light" panose="020B0200000000000000" pitchFamily="50" charset="-128"/>
      <p:regular r:id="rId21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スタイル (中間)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6" d="100"/>
          <a:sy n="66" d="100"/>
        </p:scale>
        <p:origin x="140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jpeg>
</file>

<file path=ppt/media/image14.jpeg>
</file>

<file path=ppt/media/image15.pn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3570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6888" tIns="33444" rIns="66888" bIns="3344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6888" tIns="33444" rIns="66888" bIns="33444"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6888" tIns="33444" rIns="66888" bIns="3344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6888" tIns="33444" rIns="66888" bIns="33444"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6888" tIns="33444" rIns="66888" bIns="3344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6888" tIns="33444" rIns="66888" bIns="33444"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6888" tIns="33444" rIns="66888" bIns="3344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6888" tIns="33444" rIns="66888" bIns="33444"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4C7F9B-4121-CFF3-9919-F3610B7882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E522E8D-60A9-F671-6EDC-19BB0AF0C6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0DA898F-62A4-E332-EBE9-11A9ADCEAD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lIns="66888" tIns="33444" rIns="66888" bIns="33444"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02B5FD-A759-4D42-3229-88EAC730CA9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 lIns="66888" tIns="33444" rIns="66888" bIns="33444"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323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6888" tIns="33444" rIns="66888" bIns="3344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6888" tIns="33444" rIns="66888" bIns="33444"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6888" tIns="33444" rIns="66888" bIns="3344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6888" tIns="33444" rIns="66888" bIns="33444"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6888" tIns="33444" rIns="66888" bIns="3344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6888" tIns="33444" rIns="66888" bIns="33444"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66888" tIns="33444" rIns="66888" bIns="33444"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 lIns="66888" tIns="33444" rIns="66888" bIns="33444"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  <p:txBody>
          <a:bodyPr/>
          <a:lstStyle/>
          <a:p>
            <a:endParaRPr lang="ja-JP" alt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A1A1A"/>
          </a:solidFill>
          <a:ln/>
        </p:spPr>
        <p:txBody>
          <a:bodyPr/>
          <a:lstStyle/>
          <a:p>
            <a:endParaRPr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  <p:sldLayoutId id="2147483671" r:id="rId22"/>
    <p:sldLayoutId id="2147483672" r:id="rId23"/>
    <p:sldLayoutId id="2147483673" r:id="rId24"/>
    <p:sldLayoutId id="2147483674" r:id="rId25"/>
    <p:sldLayoutId id="2147483675" r:id="rId26"/>
    <p:sldLayoutId id="2147483676" r:id="rId27"/>
    <p:sldLayoutId id="2147483677" r:id="rId28"/>
    <p:sldLayoutId id="2147483678" r:id="rId29"/>
    <p:sldLayoutId id="2147483679" r:id="rId30"/>
    <p:sldLayoutId id="2147483680" r:id="rId31"/>
    <p:sldLayoutId id="2147483681" r:id="rId32"/>
    <p:sldLayoutId id="2147483682" r:id="rId33"/>
    <p:sldLayoutId id="2147483683" r:id="rId34"/>
    <p:sldLayoutId id="2147483684" r:id="rId35"/>
    <p:sldLayoutId id="2147483685" r:id="rId36"/>
    <p:sldLayoutId id="2147483686" r:id="rId37"/>
    <p:sldLayoutId id="2147483687" r:id="rId38"/>
    <p:sldLayoutId id="2147483688" r:id="rId39"/>
    <p:sldLayoutId id="2147483689" r:id="rId40"/>
    <p:sldLayoutId id="2147483690" r:id="rId41"/>
    <p:sldLayoutId id="2147483691" r:id="rId42"/>
    <p:sldLayoutId id="2147483692" r:id="rId43"/>
    <p:sldLayoutId id="2147483693" r:id="rId44"/>
    <p:sldLayoutId id="2147483694" r:id="rId45"/>
    <p:sldLayoutId id="2147483695" r:id="rId46"/>
    <p:sldLayoutId id="2147483696" r:id="rId47"/>
    <p:sldLayoutId id="2147483697" r:id="rId48"/>
    <p:sldLayoutId id="2147483698" r:id="rId49"/>
    <p:sldLayoutId id="2147483699" r:id="rId50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sv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image" Target="../media/image12.svg"/><Relationship Id="rId4" Type="http://schemas.openxmlformats.org/officeDocument/2006/relationships/image" Target="../media/image6.svg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3497104"/>
            <a:ext cx="5555813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54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AI基盤モデル開発 勉強会</a:t>
            </a:r>
            <a:endParaRPr lang="en-US" sz="5400" dirty="0"/>
          </a:p>
        </p:txBody>
      </p:sp>
      <p:sp>
        <p:nvSpPr>
          <p:cNvPr id="4" name="Text 1"/>
          <p:cNvSpPr/>
          <p:nvPr/>
        </p:nvSpPr>
        <p:spPr>
          <a:xfrm>
            <a:off x="793790" y="4414838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社内向け：AIの基礎から実践まで</a:t>
            </a:r>
            <a:endParaRPr lang="en-US" sz="20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04616"/>
            <a:ext cx="742771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なぜ今、AIの勉強が必要なのか？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526476" y="3885128"/>
            <a:ext cx="4390243" cy="1476256"/>
          </a:xfrm>
          <a:prstGeom prst="roundRect">
            <a:avLst>
              <a:gd name="adj" fmla="val 5647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 sz="2000"/>
          </a:p>
        </p:txBody>
      </p:sp>
      <p:sp>
        <p:nvSpPr>
          <p:cNvPr id="4" name="Text 2"/>
          <p:cNvSpPr/>
          <p:nvPr/>
        </p:nvSpPr>
        <p:spPr>
          <a:xfrm>
            <a:off x="804440" y="4091107"/>
            <a:ext cx="258387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急速な普及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749552" y="4520327"/>
            <a:ext cx="3961189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ChatGPT・Claudeなど生成AIが日常業務に浸透</a:t>
            </a:r>
            <a:endParaRPr lang="en-US" sz="2000" dirty="0"/>
          </a:p>
        </p:txBody>
      </p:sp>
      <p:sp>
        <p:nvSpPr>
          <p:cNvPr id="6" name="Shape 4"/>
          <p:cNvSpPr/>
          <p:nvPr/>
        </p:nvSpPr>
        <p:spPr>
          <a:xfrm>
            <a:off x="4986298" y="3885128"/>
            <a:ext cx="4390367" cy="1476256"/>
          </a:xfrm>
          <a:prstGeom prst="roundRect">
            <a:avLst>
              <a:gd name="adj" fmla="val 5647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 sz="2000"/>
          </a:p>
        </p:txBody>
      </p:sp>
      <p:sp>
        <p:nvSpPr>
          <p:cNvPr id="7" name="Text 5"/>
          <p:cNvSpPr/>
          <p:nvPr/>
        </p:nvSpPr>
        <p:spPr>
          <a:xfrm>
            <a:off x="5264267" y="4091107"/>
            <a:ext cx="258387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時代の転換点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5209374" y="4520327"/>
            <a:ext cx="39613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社内業務でも「AIを前提にする時代」が到来</a:t>
            </a:r>
            <a:endParaRPr lang="en-US" sz="2000" dirty="0"/>
          </a:p>
        </p:txBody>
      </p:sp>
      <p:sp>
        <p:nvSpPr>
          <p:cNvPr id="9" name="Shape 7"/>
          <p:cNvSpPr/>
          <p:nvPr/>
        </p:nvSpPr>
        <p:spPr>
          <a:xfrm>
            <a:off x="9446249" y="3885128"/>
            <a:ext cx="4390243" cy="1476256"/>
          </a:xfrm>
          <a:prstGeom prst="roundRect">
            <a:avLst>
              <a:gd name="adj" fmla="val 5647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 sz="2000"/>
          </a:p>
        </p:txBody>
      </p:sp>
      <p:sp>
        <p:nvSpPr>
          <p:cNvPr id="10" name="Text 8"/>
          <p:cNvSpPr/>
          <p:nvPr/>
        </p:nvSpPr>
        <p:spPr>
          <a:xfrm>
            <a:off x="9724213" y="4091107"/>
            <a:ext cx="258387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理解の重要性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9660777" y="4520327"/>
            <a:ext cx="417571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AIはブラックボックスに見えるが、基本構造を理解すれば武器になる</a:t>
            </a:r>
            <a:endParaRPr lang="en-US" sz="20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63042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本日のゴール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6005870" y="280213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 Light" pitchFamily="34" charset="0"/>
                <a:ea typeface="Noto Sans JP Light" pitchFamily="34" charset="-122"/>
                <a:cs typeface="Noto Sans JP Light" pitchFamily="34" charset="-120"/>
              </a:rPr>
              <a:t>01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6005870" y="3116461"/>
            <a:ext cx="3679031" cy="22860"/>
          </a:xfrm>
          <a:prstGeom prst="rect">
            <a:avLst/>
          </a:prstGeom>
          <a:solidFill>
            <a:srgbClr val="B7B7B8"/>
          </a:solidFill>
          <a:ln/>
        </p:spPr>
        <p:txBody>
          <a:bodyPr/>
          <a:lstStyle/>
          <a:p>
            <a:endParaRPr lang="ja-JP" altLang="en-US" sz="2000"/>
          </a:p>
        </p:txBody>
      </p:sp>
      <p:sp>
        <p:nvSpPr>
          <p:cNvPr id="6" name="Text 3"/>
          <p:cNvSpPr/>
          <p:nvPr/>
        </p:nvSpPr>
        <p:spPr>
          <a:xfrm>
            <a:off x="6005870" y="326136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仕組みの理解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6005870" y="3690580"/>
            <a:ext cx="367903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AI（特にLLM）がどう動いているか理解する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0157579" y="280213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 Light" pitchFamily="34" charset="0"/>
                <a:ea typeface="Noto Sans JP Light" pitchFamily="34" charset="-122"/>
                <a:cs typeface="Noto Sans JP Light" pitchFamily="34" charset="-120"/>
              </a:rPr>
              <a:t>02</a:t>
            </a:r>
            <a:endParaRPr lang="en-US" sz="2000" dirty="0"/>
          </a:p>
        </p:txBody>
      </p:sp>
      <p:sp>
        <p:nvSpPr>
          <p:cNvPr id="9" name="Shape 6"/>
          <p:cNvSpPr/>
          <p:nvPr/>
        </p:nvSpPr>
        <p:spPr>
          <a:xfrm>
            <a:off x="10157579" y="3116461"/>
            <a:ext cx="3679031" cy="22860"/>
          </a:xfrm>
          <a:prstGeom prst="rect">
            <a:avLst/>
          </a:prstGeom>
          <a:solidFill>
            <a:srgbClr val="B7B7B8"/>
          </a:solidFill>
          <a:ln/>
        </p:spPr>
        <p:txBody>
          <a:bodyPr/>
          <a:lstStyle/>
          <a:p>
            <a:endParaRPr lang="ja-JP" altLang="en-US" sz="2000"/>
          </a:p>
        </p:txBody>
      </p:sp>
      <p:sp>
        <p:nvSpPr>
          <p:cNvPr id="10" name="Text 7"/>
          <p:cNvSpPr/>
          <p:nvPr/>
        </p:nvSpPr>
        <p:spPr>
          <a:xfrm>
            <a:off x="10157579" y="326136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altLang="ja-JP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AI</a:t>
            </a:r>
            <a:r>
              <a:rPr lang="ja-JP" alt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の</a:t>
            </a:r>
            <a:r>
              <a:rPr lang="en-US" sz="2000" b="1" dirty="0" err="1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学習プロセスの把握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10157579" y="3690580"/>
            <a:ext cx="3847590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AIがどうやって「文章らしさ」を学んでいるのか、その仕組みを直感的に理解する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046510" y="4990386"/>
            <a:ext cx="198358" cy="2480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 Light" pitchFamily="34" charset="0"/>
                <a:ea typeface="Noto Sans JP Light" pitchFamily="34" charset="-122"/>
                <a:cs typeface="Noto Sans JP Light" pitchFamily="34" charset="-120"/>
              </a:rPr>
              <a:t>03</a:t>
            </a:r>
            <a:endParaRPr lang="en-US" sz="2000" dirty="0"/>
          </a:p>
        </p:txBody>
      </p:sp>
      <p:sp>
        <p:nvSpPr>
          <p:cNvPr id="13" name="Shape 10"/>
          <p:cNvSpPr/>
          <p:nvPr/>
        </p:nvSpPr>
        <p:spPr>
          <a:xfrm>
            <a:off x="6046510" y="5304711"/>
            <a:ext cx="7556421" cy="22860"/>
          </a:xfrm>
          <a:prstGeom prst="rect">
            <a:avLst/>
          </a:prstGeom>
          <a:solidFill>
            <a:srgbClr val="B7B7B8"/>
          </a:solidFill>
          <a:ln/>
        </p:spPr>
        <p:txBody>
          <a:bodyPr/>
          <a:lstStyle/>
          <a:p>
            <a:endParaRPr lang="ja-JP" altLang="en-US" sz="2000"/>
          </a:p>
        </p:txBody>
      </p:sp>
      <p:sp>
        <p:nvSpPr>
          <p:cNvPr id="14" name="Text 11"/>
          <p:cNvSpPr/>
          <p:nvPr/>
        </p:nvSpPr>
        <p:spPr>
          <a:xfrm>
            <a:off x="6046510" y="5449610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実践への応用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6046510" y="5878830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AIとサイバーセキュリティの関係を知る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655780"/>
            <a:ext cx="4605867" cy="69088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083204" y="2563297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本音で語ると…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9322717" y="367938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ja-JP" alt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私の</a:t>
            </a:r>
            <a:r>
              <a:rPr lang="en-US" sz="2000" b="1" dirty="0" err="1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現在地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9322716" y="4187904"/>
            <a:ext cx="4310177" cy="18858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AIの勉強</a:t>
            </a: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を１年間行ってきましたが、</a:t>
            </a: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まだ道半ば</a:t>
            </a: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。</a:t>
            </a:r>
            <a:endParaRPr lang="en-US" sz="2000" dirty="0"/>
          </a:p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本会は、パート１として、１年間レベルアップして、また来年もやる予定</a:t>
            </a:r>
            <a:endParaRPr lang="en-US" sz="2000" dirty="0"/>
          </a:p>
        </p:txBody>
      </p:sp>
      <p:sp>
        <p:nvSpPr>
          <p:cNvPr id="6" name="Text 3"/>
          <p:cNvSpPr/>
          <p:nvPr/>
        </p:nvSpPr>
        <p:spPr>
          <a:xfrm>
            <a:off x="5274244" y="367938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本年の成果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5274243" y="4187903"/>
            <a:ext cx="3959719" cy="18858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altLang="ja-JP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PW</a:t>
            </a: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ツールの</a:t>
            </a:r>
            <a:r>
              <a:rPr lang="en-US" altLang="ja-JP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AI</a:t>
            </a: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化に成功</a:t>
            </a:r>
            <a:endParaRPr lang="en-US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  <a:cs typeface="Noto Sans JP" pitchFamily="34" charset="-120"/>
            </a:endParaRPr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G検定とAWS</a:t>
            </a: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 </a:t>
            </a: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MLS取得</a:t>
            </a:r>
            <a:endParaRPr lang="en-US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  <a:cs typeface="Noto Sans JP" pitchFamily="34" charset="-120"/>
            </a:endParaRPr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altLang="ja-JP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100万円PCをゲット</a:t>
            </a:r>
          </a:p>
          <a:p>
            <a:pPr marL="342900" indent="-342900">
              <a:lnSpc>
                <a:spcPts val="2500"/>
              </a:lnSpc>
              <a:buSzPct val="100000"/>
              <a:buChar char="•"/>
            </a:pPr>
            <a:r>
              <a:rPr lang="en-US" altLang="ja-JP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UDEMYが170Hに到達</a:t>
            </a:r>
            <a:endParaRPr lang="en-US" altLang="ja-JP" sz="2000" dirty="0"/>
          </a:p>
          <a:p>
            <a:pPr>
              <a:lnSpc>
                <a:spcPts val="2500"/>
              </a:lnSpc>
            </a:pP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　</a:t>
            </a:r>
            <a:r>
              <a:rPr lang="en-US" altLang="ja-JP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（</a:t>
            </a:r>
            <a:r>
              <a:rPr lang="en-US" altLang="ja-JP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AIに没頭した一年</a:t>
            </a:r>
            <a:r>
              <a:rPr lang="en-US" altLang="ja-JP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）</a:t>
            </a:r>
            <a:endParaRPr lang="en-US" altLang="ja-JP" sz="2000" dirty="0"/>
          </a:p>
          <a:p>
            <a:pPr marL="342900" indent="-342900" algn="l">
              <a:lnSpc>
                <a:spcPts val="2500"/>
              </a:lnSpc>
              <a:buSzPct val="100000"/>
              <a:buChar char="•"/>
            </a:pPr>
            <a:endParaRPr lang="en-US" altLang="ja-JP" sz="2000" dirty="0"/>
          </a:p>
          <a:p>
            <a:pPr algn="l">
              <a:lnSpc>
                <a:spcPts val="2500"/>
              </a:lnSpc>
              <a:buSzPct val="100000"/>
            </a:pPr>
            <a:endParaRPr lang="en-US" sz="20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0C0AE1-68DD-7D3E-8989-5F5A64D7F5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>
            <a:extLst>
              <a:ext uri="{FF2B5EF4-FFF2-40B4-BE49-F238E27FC236}">
                <a16:creationId xmlns:a16="http://schemas.microsoft.com/office/drawing/2014/main" id="{D84893A9-C64C-F8A2-A011-C0A4DF6B784F}"/>
              </a:ext>
            </a:extLst>
          </p:cNvPr>
          <p:cNvSpPr/>
          <p:nvPr/>
        </p:nvSpPr>
        <p:spPr>
          <a:xfrm>
            <a:off x="730758" y="765882"/>
            <a:ext cx="11821459" cy="57365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ja-JP" altLang="en-US" sz="39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目次</a:t>
            </a:r>
            <a:endParaRPr lang="en-US" altLang="ja-JP" sz="3900" b="1" dirty="0">
              <a:solidFill>
                <a:srgbClr val="FFFFFF"/>
              </a:solidFill>
              <a:latin typeface="Noto Sans JP Bold" pitchFamily="34" charset="0"/>
              <a:ea typeface="Noto Sans JP Bold" pitchFamily="34" charset="-122"/>
              <a:cs typeface="Noto Sans JP Bold" pitchFamily="34" charset="-120"/>
            </a:endParaRPr>
          </a:p>
          <a:p>
            <a:pPr marL="0" indent="0" algn="l">
              <a:lnSpc>
                <a:spcPts val="4850"/>
              </a:lnSpc>
              <a:buNone/>
            </a:pPr>
            <a:endParaRPr lang="en-US" altLang="ja-JP" sz="3900" b="1" dirty="0">
              <a:solidFill>
                <a:srgbClr val="FFFFFF"/>
              </a:solidFill>
              <a:latin typeface="Noto Sans JP Bold" pitchFamily="34" charset="0"/>
              <a:ea typeface="Noto Sans JP Bold" pitchFamily="34" charset="-122"/>
              <a:cs typeface="Noto Sans JP Bold" pitchFamily="34" charset="-120"/>
            </a:endParaRPr>
          </a:p>
          <a:p>
            <a:pPr lvl="1">
              <a:lnSpc>
                <a:spcPts val="4850"/>
              </a:lnSpc>
            </a:pPr>
            <a:r>
              <a:rPr lang="ja-JP" altLang="en-US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①</a:t>
            </a:r>
            <a:r>
              <a:rPr lang="en-US" altLang="ja-JP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AI</a:t>
            </a:r>
            <a:r>
              <a:rPr lang="ja-JP" altLang="en-US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の全体像</a:t>
            </a:r>
            <a:endParaRPr lang="en-US" altLang="ja-JP" sz="3200" b="1" dirty="0">
              <a:solidFill>
                <a:srgbClr val="FFFFFF"/>
              </a:solidFill>
              <a:latin typeface="Noto Sans JP Bold" pitchFamily="34" charset="0"/>
              <a:ea typeface="Noto Sans JP Bold" pitchFamily="34" charset="-122"/>
              <a:cs typeface="Noto Sans JP Bold" pitchFamily="34" charset="-120"/>
            </a:endParaRPr>
          </a:p>
          <a:p>
            <a:pPr lvl="1">
              <a:lnSpc>
                <a:spcPts val="4850"/>
              </a:lnSpc>
            </a:pPr>
            <a:r>
              <a:rPr lang="ja-JP" altLang="en-US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②</a:t>
            </a:r>
            <a:r>
              <a:rPr lang="en-US" altLang="ja-JP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LLM</a:t>
            </a:r>
            <a:r>
              <a:rPr lang="ja-JP" altLang="en-US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の仕組み</a:t>
            </a:r>
            <a:endParaRPr lang="en-US" altLang="ja-JP" sz="3200" b="1" dirty="0">
              <a:solidFill>
                <a:srgbClr val="FFFFFF"/>
              </a:solidFill>
              <a:latin typeface="Noto Sans JP Bold" pitchFamily="34" charset="0"/>
              <a:ea typeface="Noto Sans JP Bold" pitchFamily="34" charset="-122"/>
              <a:cs typeface="Noto Sans JP Bold" pitchFamily="34" charset="-120"/>
            </a:endParaRPr>
          </a:p>
          <a:p>
            <a:pPr lvl="1">
              <a:lnSpc>
                <a:spcPts val="4850"/>
              </a:lnSpc>
            </a:pPr>
            <a:r>
              <a:rPr lang="ja-JP" altLang="en-US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③検証結果</a:t>
            </a:r>
            <a:endParaRPr lang="en-US" altLang="ja-JP" sz="3200" b="1" dirty="0">
              <a:solidFill>
                <a:srgbClr val="FFFFFF"/>
              </a:solidFill>
              <a:latin typeface="Noto Sans JP Bold" pitchFamily="34" charset="0"/>
              <a:ea typeface="Noto Sans JP Bold" pitchFamily="34" charset="-122"/>
              <a:cs typeface="Noto Sans JP Bold" pitchFamily="34" charset="-120"/>
            </a:endParaRPr>
          </a:p>
          <a:p>
            <a:pPr lvl="1">
              <a:lnSpc>
                <a:spcPts val="4850"/>
              </a:lnSpc>
            </a:pPr>
            <a:r>
              <a:rPr lang="ja-JP" altLang="en-US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④</a:t>
            </a:r>
            <a:r>
              <a:rPr lang="en-US" altLang="ja-JP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AI</a:t>
            </a:r>
            <a:r>
              <a:rPr lang="ja-JP" altLang="en-US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とサイバー</a:t>
            </a:r>
            <a:endParaRPr lang="en-US" altLang="ja-JP" sz="3200" b="1" dirty="0">
              <a:solidFill>
                <a:srgbClr val="FFFFFF"/>
              </a:solidFill>
              <a:latin typeface="Noto Sans JP Bold" pitchFamily="34" charset="0"/>
              <a:ea typeface="Noto Sans JP Bold" pitchFamily="34" charset="-122"/>
              <a:cs typeface="Noto Sans JP Bold" pitchFamily="34" charset="-120"/>
            </a:endParaRPr>
          </a:p>
          <a:p>
            <a:pPr lvl="1">
              <a:lnSpc>
                <a:spcPts val="4850"/>
              </a:lnSpc>
            </a:pPr>
            <a:r>
              <a:rPr lang="ja-JP" altLang="en-US" sz="32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⑤まとめ</a:t>
            </a:r>
            <a:endParaRPr lang="en-US" altLang="ja-JP" sz="3200" b="1" dirty="0">
              <a:solidFill>
                <a:srgbClr val="FFFFFF"/>
              </a:solidFill>
              <a:latin typeface="Noto Sans JP Bold" pitchFamily="34" charset="0"/>
              <a:ea typeface="Noto Sans JP Bold" pitchFamily="34" charset="-122"/>
              <a:cs typeface="Noto Sans JP Bold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29231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97649"/>
            <a:ext cx="9923621" cy="12403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9750"/>
              </a:lnSpc>
              <a:buNone/>
            </a:pPr>
            <a:r>
              <a:rPr lang="ja-JP" altLang="en-US" sz="78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①</a:t>
            </a:r>
            <a:r>
              <a:rPr lang="en-US" altLang="ja-JP" sz="78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AI</a:t>
            </a:r>
            <a:r>
              <a:rPr lang="ja-JP" altLang="en-US" sz="78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の</a:t>
            </a:r>
            <a:r>
              <a:rPr lang="en-US" sz="7800" b="1" dirty="0" err="1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全体像</a:t>
            </a:r>
            <a:endParaRPr lang="en-US" sz="7800" dirty="0"/>
          </a:p>
        </p:txBody>
      </p:sp>
      <p:sp>
        <p:nvSpPr>
          <p:cNvPr id="3" name="Text 1"/>
          <p:cNvSpPr/>
          <p:nvPr/>
        </p:nvSpPr>
        <p:spPr>
          <a:xfrm>
            <a:off x="793790" y="4635698"/>
            <a:ext cx="4341852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AIはどう動いているのか</a:t>
            </a:r>
            <a:endParaRPr lang="en-US" sz="3100" dirty="0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99763"/>
            <a:ext cx="593931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AIの分類：４つの進化段階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461283" y="2650039"/>
            <a:ext cx="6422231" cy="198358"/>
          </a:xfrm>
          <a:prstGeom prst="roundRect">
            <a:avLst>
              <a:gd name="adj" fmla="val 42025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 sz="2000"/>
          </a:p>
        </p:txBody>
      </p:sp>
      <p:sp>
        <p:nvSpPr>
          <p:cNvPr id="4" name="Text 2"/>
          <p:cNvSpPr/>
          <p:nvPr/>
        </p:nvSpPr>
        <p:spPr>
          <a:xfrm>
            <a:off x="659641" y="304675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ルールベース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59641" y="3475975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条件分岐で動く最も基本的なAI</a:t>
            </a: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（？）</a:t>
            </a: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。</a:t>
            </a: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明示的にプログラムされたルールに従う</a:t>
            </a:r>
            <a:endParaRPr lang="en-US" sz="2000" dirty="0"/>
          </a:p>
        </p:txBody>
      </p:sp>
      <p:sp>
        <p:nvSpPr>
          <p:cNvPr id="6" name="Shape 4"/>
          <p:cNvSpPr/>
          <p:nvPr/>
        </p:nvSpPr>
        <p:spPr>
          <a:xfrm>
            <a:off x="7414379" y="2352383"/>
            <a:ext cx="6422231" cy="198358"/>
          </a:xfrm>
          <a:prstGeom prst="roundRect">
            <a:avLst>
              <a:gd name="adj" fmla="val 42025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 sz="2000"/>
          </a:p>
        </p:txBody>
      </p:sp>
      <p:sp>
        <p:nvSpPr>
          <p:cNvPr id="7" name="Text 5"/>
          <p:cNvSpPr/>
          <p:nvPr/>
        </p:nvSpPr>
        <p:spPr>
          <a:xfrm>
            <a:off x="7612737" y="2749099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機械学習</a:t>
            </a:r>
            <a:endParaRPr lang="en-US" sz="2000" dirty="0"/>
          </a:p>
        </p:txBody>
      </p:sp>
      <p:sp>
        <p:nvSpPr>
          <p:cNvPr id="8" name="Text 6"/>
          <p:cNvSpPr/>
          <p:nvPr/>
        </p:nvSpPr>
        <p:spPr>
          <a:xfrm>
            <a:off x="7612737" y="3178319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データから規則を学</a:t>
            </a: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び、</a:t>
            </a: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統計的手法を用いてパターンを発見し、予測モデルを構築</a:t>
            </a:r>
            <a:endParaRPr lang="en-US" sz="2000" dirty="0"/>
          </a:p>
        </p:txBody>
      </p:sp>
      <p:sp>
        <p:nvSpPr>
          <p:cNvPr id="9" name="Shape 7"/>
          <p:cNvSpPr/>
          <p:nvPr/>
        </p:nvSpPr>
        <p:spPr>
          <a:xfrm>
            <a:off x="461283" y="4805427"/>
            <a:ext cx="6422231" cy="198358"/>
          </a:xfrm>
          <a:prstGeom prst="roundRect">
            <a:avLst>
              <a:gd name="adj" fmla="val 42025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 sz="2000"/>
          </a:p>
        </p:txBody>
      </p:sp>
      <p:sp>
        <p:nvSpPr>
          <p:cNvPr id="10" name="Text 8"/>
          <p:cNvSpPr/>
          <p:nvPr/>
        </p:nvSpPr>
        <p:spPr>
          <a:xfrm>
            <a:off x="659641" y="5202143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ディープラーニング</a:t>
            </a:r>
            <a:endParaRPr lang="en-US" sz="2000" dirty="0"/>
          </a:p>
        </p:txBody>
      </p:sp>
      <p:sp>
        <p:nvSpPr>
          <p:cNvPr id="11" name="Text 9"/>
          <p:cNvSpPr/>
          <p:nvPr/>
        </p:nvSpPr>
        <p:spPr>
          <a:xfrm>
            <a:off x="659641" y="5631364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大量のデータ × </a:t>
            </a: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多層ニューラルネットワーク。人間の脳の構造を模倣した深い層構造</a:t>
            </a:r>
            <a:endParaRPr lang="en-US" sz="2000" dirty="0"/>
          </a:p>
        </p:txBody>
      </p:sp>
      <p:sp>
        <p:nvSpPr>
          <p:cNvPr id="12" name="Shape 10"/>
          <p:cNvSpPr/>
          <p:nvPr/>
        </p:nvSpPr>
        <p:spPr>
          <a:xfrm>
            <a:off x="7414379" y="4507771"/>
            <a:ext cx="6422231" cy="198358"/>
          </a:xfrm>
          <a:prstGeom prst="roundRect">
            <a:avLst>
              <a:gd name="adj" fmla="val 42025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 sz="2000"/>
          </a:p>
        </p:txBody>
      </p:sp>
      <p:sp>
        <p:nvSpPr>
          <p:cNvPr id="13" name="Text 11"/>
          <p:cNvSpPr/>
          <p:nvPr/>
        </p:nvSpPr>
        <p:spPr>
          <a:xfrm>
            <a:off x="7612737" y="4904487"/>
            <a:ext cx="297834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LLM（大規模言語モデル）</a:t>
            </a:r>
            <a:endParaRPr lang="en-US" sz="2000" dirty="0"/>
          </a:p>
        </p:txBody>
      </p:sp>
      <p:sp>
        <p:nvSpPr>
          <p:cNvPr id="14" name="Text 12"/>
          <p:cNvSpPr/>
          <p:nvPr/>
        </p:nvSpPr>
        <p:spPr>
          <a:xfrm>
            <a:off x="7612737" y="5333708"/>
            <a:ext cx="6025515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 err="1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大量のテキストを学習し、自然言語を理解・生成するAI技術</a:t>
            </a:r>
            <a:endParaRPr lang="en-US" sz="2000" dirty="0"/>
          </a:p>
        </p:txBody>
      </p:sp>
      <p:sp>
        <p:nvSpPr>
          <p:cNvPr id="15" name="Text 3">
            <a:extLst>
              <a:ext uri="{FF2B5EF4-FFF2-40B4-BE49-F238E27FC236}">
                <a16:creationId xmlns:a16="http://schemas.microsoft.com/office/drawing/2014/main" id="{9BDBF152-AE48-E304-1F13-4DF3BD348DA6}"/>
              </a:ext>
            </a:extLst>
          </p:cNvPr>
          <p:cNvSpPr/>
          <p:nvPr/>
        </p:nvSpPr>
        <p:spPr>
          <a:xfrm>
            <a:off x="812040" y="7715185"/>
            <a:ext cx="12941281" cy="4770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altLang="ja-JP" sz="2000" dirty="0">
                <a:solidFill>
                  <a:schemeClr val="bg1">
                    <a:lumMod val="85000"/>
                  </a:schemeClr>
                </a:solidFill>
              </a:rPr>
              <a:t>※</a:t>
            </a:r>
            <a:r>
              <a:rPr lang="ja-JP" altLang="en-US" sz="2000" dirty="0">
                <a:solidFill>
                  <a:schemeClr val="bg1">
                    <a:lumMod val="85000"/>
                  </a:schemeClr>
                </a:solidFill>
              </a:rPr>
              <a:t>本当は、もっと細かいけど、雰囲気出しを目的に概要を語っているだけな点に留意（：厳密ではない）</a:t>
            </a:r>
            <a:endParaRPr lang="en-US" sz="2000"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6" name="Shape 2"/>
          <p:cNvSpPr/>
          <p:nvPr/>
        </p:nvSpPr>
        <p:spPr>
          <a:xfrm>
            <a:off x="215294" y="2458358"/>
            <a:ext cx="595313" cy="595313"/>
          </a:xfrm>
          <a:prstGeom prst="roundRect">
            <a:avLst>
              <a:gd name="adj" fmla="val 76800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pic>
        <p:nvPicPr>
          <p:cNvPr id="17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4122" y="2607187"/>
            <a:ext cx="297656" cy="297656"/>
          </a:xfrm>
          <a:prstGeom prst="rect">
            <a:avLst/>
          </a:prstGeom>
        </p:spPr>
      </p:pic>
      <p:sp>
        <p:nvSpPr>
          <p:cNvPr id="18" name="Shape 10"/>
          <p:cNvSpPr/>
          <p:nvPr/>
        </p:nvSpPr>
        <p:spPr>
          <a:xfrm>
            <a:off x="215294" y="4618813"/>
            <a:ext cx="595313" cy="595313"/>
          </a:xfrm>
          <a:prstGeom prst="roundRect">
            <a:avLst>
              <a:gd name="adj" fmla="val 76800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pic>
        <p:nvPicPr>
          <p:cNvPr id="19" name="Image 2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64122" y="4767641"/>
            <a:ext cx="297656" cy="297656"/>
          </a:xfrm>
          <a:prstGeom prst="rect">
            <a:avLst/>
          </a:prstGeom>
        </p:spPr>
      </p:pic>
      <p:sp>
        <p:nvSpPr>
          <p:cNvPr id="20" name="Shape 6"/>
          <p:cNvSpPr/>
          <p:nvPr/>
        </p:nvSpPr>
        <p:spPr>
          <a:xfrm>
            <a:off x="7115799" y="2170033"/>
            <a:ext cx="595313" cy="595313"/>
          </a:xfrm>
          <a:prstGeom prst="roundRect">
            <a:avLst>
              <a:gd name="adj" fmla="val 76800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pic>
        <p:nvPicPr>
          <p:cNvPr id="21" name="Image 1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7264627" y="2318861"/>
            <a:ext cx="297656" cy="297656"/>
          </a:xfrm>
          <a:prstGeom prst="rect">
            <a:avLst/>
          </a:prstGeom>
        </p:spPr>
      </p:pic>
      <p:sp>
        <p:nvSpPr>
          <p:cNvPr id="22" name="Shape 14"/>
          <p:cNvSpPr/>
          <p:nvPr/>
        </p:nvSpPr>
        <p:spPr>
          <a:xfrm>
            <a:off x="7115799" y="4293166"/>
            <a:ext cx="595313" cy="595313"/>
          </a:xfrm>
          <a:prstGeom prst="roundRect">
            <a:avLst>
              <a:gd name="adj" fmla="val 76800"/>
            </a:avLst>
          </a:prstGeom>
          <a:solidFill>
            <a:srgbClr val="3F3F40"/>
          </a:solidFill>
          <a:ln w="762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/>
          </a:p>
        </p:txBody>
      </p:sp>
      <p:pic>
        <p:nvPicPr>
          <p:cNvPr id="23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264627" y="4441994"/>
            <a:ext cx="297656" cy="2976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23266" y="423069"/>
            <a:ext cx="4758333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3900" b="1" dirty="0" err="1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生物の脳</a:t>
            </a:r>
            <a:r>
              <a:rPr lang="ja-JP" altLang="en-US" sz="39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：ニューラルネットワークの起源</a:t>
            </a:r>
            <a:endParaRPr lang="en-US" sz="3900" dirty="0"/>
          </a:p>
        </p:txBody>
      </p:sp>
      <p:sp>
        <p:nvSpPr>
          <p:cNvPr id="6" name="Text 2"/>
          <p:cNvSpPr/>
          <p:nvPr/>
        </p:nvSpPr>
        <p:spPr>
          <a:xfrm>
            <a:off x="4112504" y="1118797"/>
            <a:ext cx="10243576" cy="27699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buNone/>
            </a:pPr>
            <a:r>
              <a:rPr lang="ja-JP" alt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● 大脳皮質の機能分化</a:t>
            </a:r>
            <a:endParaRPr lang="en-US" altLang="ja-JP" sz="2000" b="1" dirty="0">
              <a:solidFill>
                <a:srgbClr val="FFFFFF"/>
              </a:solidFill>
              <a:latin typeface="Noto Sans JP Bold" pitchFamily="34" charset="0"/>
              <a:ea typeface="Noto Sans JP Bold" pitchFamily="34" charset="-122"/>
              <a:cs typeface="Noto Sans JP Bold" pitchFamily="34" charset="-120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　脳は部位ごとに役割（機能）が分かれている。</a:t>
            </a:r>
            <a:endParaRPr lang="en-US" altLang="ja-JP" sz="2000" dirty="0">
              <a:solidFill>
                <a:srgbClr val="FFFFFF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 pitchFamily="34" charset="-120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　例：</a:t>
            </a:r>
            <a:endParaRPr lang="en-US" altLang="ja-JP" sz="2000" dirty="0">
              <a:solidFill>
                <a:srgbClr val="FFFFFF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 pitchFamily="34" charset="-120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　　</a:t>
            </a:r>
            <a:r>
              <a:rPr lang="en-US" altLang="ja-JP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‐</a:t>
            </a: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視覚野：見る　　　　　　</a:t>
            </a:r>
            <a:r>
              <a:rPr lang="en-US" altLang="ja-JP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‐</a:t>
            </a: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聴覚野：聞く</a:t>
            </a:r>
            <a:endParaRPr lang="en-US" altLang="ja-JP" sz="2000" dirty="0">
              <a:solidFill>
                <a:srgbClr val="FFFFFF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 pitchFamily="34" charset="-120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　　</a:t>
            </a:r>
            <a:r>
              <a:rPr lang="en-US" altLang="ja-JP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‐</a:t>
            </a: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運動野：体を動かす　　　</a:t>
            </a:r>
            <a:r>
              <a:rPr lang="en-US" altLang="ja-JP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‐</a:t>
            </a: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言語野：話す・理解する</a:t>
            </a:r>
            <a:endParaRPr lang="en-US" altLang="ja-JP" sz="2000" dirty="0">
              <a:solidFill>
                <a:srgbClr val="FFFFFF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 pitchFamily="34" charset="-120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　　といった 機能ごとの分業構造 が存在する。</a:t>
            </a:r>
            <a:endParaRPr lang="en-US" altLang="ja-JP" sz="2000" dirty="0">
              <a:solidFill>
                <a:srgbClr val="FFFFFF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 pitchFamily="34" charset="-120"/>
            </a:endParaRPr>
          </a:p>
          <a:p>
            <a:pPr marL="0" indent="0" algn="l">
              <a:buNone/>
            </a:pPr>
            <a:endParaRPr lang="en-US" altLang="ja-JP" sz="2000" dirty="0">
              <a:solidFill>
                <a:srgbClr val="FFFFFF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 pitchFamily="34" charset="-120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　⇒ この機能分化という考え方が、</a:t>
            </a:r>
            <a:endParaRPr lang="en-US" altLang="ja-JP" sz="2000" dirty="0">
              <a:solidFill>
                <a:srgbClr val="FFFFFF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 pitchFamily="34" charset="-120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　　</a:t>
            </a:r>
            <a:r>
              <a:rPr lang="en-US" altLang="ja-JP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AI</a:t>
            </a:r>
            <a:r>
              <a:rPr lang="ja-JP" altLang="en-US" sz="2000" dirty="0">
                <a:solidFill>
                  <a:srgbClr val="FFFFFF"/>
                </a:solidFill>
                <a:latin typeface="Noto Sans JP" panose="020B0200000000000000" pitchFamily="50" charset="-128"/>
                <a:ea typeface="Noto Sans JP" panose="020B0200000000000000" pitchFamily="50" charset="-128"/>
                <a:cs typeface="Noto Sans JP Bold" pitchFamily="34" charset="-120"/>
              </a:rPr>
              <a:t>における 層構造・モジュール分割 の発想につながっている</a:t>
            </a:r>
            <a:endParaRPr lang="en-US" altLang="ja-JP" sz="2000" dirty="0">
              <a:solidFill>
                <a:srgbClr val="FFFFFF"/>
              </a:solidFill>
              <a:latin typeface="Noto Sans JP" panose="020B0200000000000000" pitchFamily="50" charset="-128"/>
              <a:ea typeface="Noto Sans JP" panose="020B0200000000000000" pitchFamily="50" charset="-128"/>
              <a:cs typeface="Noto Sans JP Bold" pitchFamily="34" charset="-120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374E76F-BC91-D1A4-4143-B10E04869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4320" y="1039202"/>
            <a:ext cx="3391557" cy="3391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9A91E087-CAA9-BA59-252C-BB8876280EFC}"/>
              </a:ext>
            </a:extLst>
          </p:cNvPr>
          <p:cNvSpPr/>
          <p:nvPr/>
        </p:nvSpPr>
        <p:spPr>
          <a:xfrm>
            <a:off x="4112504" y="4683097"/>
            <a:ext cx="10243576" cy="2769989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●ニューロン</a:t>
            </a:r>
            <a:endParaRPr lang="en-US" altLang="ja-JP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 　・人間の脳には、約</a:t>
            </a:r>
            <a:r>
              <a:rPr lang="en-US" altLang="ja-JP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860</a:t>
            </a: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億個のニューロン（神経細胞）が存在</a:t>
            </a:r>
            <a:endParaRPr lang="en-US" altLang="ja-JP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</a:endParaRPr>
          </a:p>
          <a:p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　 ・それぞれのニューロンは、他のニューロンと数千</a:t>
            </a:r>
            <a:r>
              <a:rPr lang="en-US" altLang="ja-JP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〜</a:t>
            </a: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数万のシナプス結合</a:t>
            </a:r>
            <a:endParaRPr lang="en-US" altLang="ja-JP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</a:endParaRPr>
          </a:p>
          <a:p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　 ・全体では 天文学的な数のネットワーク を形成</a:t>
            </a:r>
            <a:endParaRPr lang="en-US" altLang="ja-JP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</a:endParaRPr>
          </a:p>
          <a:p>
            <a:pPr marL="0" indent="0" algn="l">
              <a:buNone/>
            </a:pPr>
            <a:endParaRPr lang="en-US" altLang="ja-JP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　⇒この巨大で複雑な結合構造により、</a:t>
            </a:r>
            <a:endParaRPr lang="en-US" altLang="ja-JP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　　思考・学習・記憶・感情といった高度な情報処理を実現</a:t>
            </a:r>
            <a:endParaRPr lang="en-US" altLang="ja-JP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</a:endParaRPr>
          </a:p>
          <a:p>
            <a:pPr marL="0" indent="0" algn="l">
              <a:buNone/>
            </a:pPr>
            <a:endParaRPr lang="en-US" altLang="ja-JP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</a:endParaRPr>
          </a:p>
          <a:p>
            <a:pPr marL="0" indent="0" algn="l">
              <a:buNone/>
            </a:pP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　⇒ </a:t>
            </a:r>
            <a:r>
              <a:rPr lang="en-US" altLang="ja-JP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AI</a:t>
            </a:r>
            <a:r>
              <a:rPr lang="ja-JP" alt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</a:rPr>
              <a:t>のニューラルネットワークは、この仕組みを単純化・数式化したもの</a:t>
            </a:r>
            <a:endParaRPr lang="en-US" altLang="ja-JP" sz="2000" dirty="0">
              <a:solidFill>
                <a:srgbClr val="FFFFFF"/>
              </a:solidFill>
              <a:latin typeface="Noto Sans JP" pitchFamily="34" charset="0"/>
              <a:ea typeface="Noto Sans JP" pitchFamily="34" charset="-122"/>
            </a:endParaRPr>
          </a:p>
        </p:txBody>
      </p:sp>
      <p:pic>
        <p:nvPicPr>
          <p:cNvPr id="8" name="Picture 2">
            <a:extLst>
              <a:ext uri="{FF2B5EF4-FFF2-40B4-BE49-F238E27FC236}">
                <a16:creationId xmlns:a16="http://schemas.microsoft.com/office/drawing/2014/main" id="{92EE84B3-952B-8A87-12C7-56CEE9716E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4320" y="4654698"/>
            <a:ext cx="3444516" cy="3444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CC85BC07-C931-6340-4E10-FC67271F84E0}"/>
              </a:ext>
            </a:extLst>
          </p:cNvPr>
          <p:cNvSpPr txBox="1"/>
          <p:nvPr/>
        </p:nvSpPr>
        <p:spPr>
          <a:xfrm>
            <a:off x="4040155" y="7680429"/>
            <a:ext cx="1016697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>
                <a:solidFill>
                  <a:schemeClr val="bg1"/>
                </a:solidFill>
              </a:rPr>
              <a:t>【</a:t>
            </a:r>
            <a:r>
              <a:rPr lang="ja-JP" altLang="en-US" dirty="0">
                <a:solidFill>
                  <a:schemeClr val="bg1"/>
                </a:solidFill>
              </a:rPr>
              <a:t>参考</a:t>
            </a:r>
            <a:r>
              <a:rPr lang="en-US" altLang="ja-JP" dirty="0">
                <a:solidFill>
                  <a:schemeClr val="bg1"/>
                </a:solidFill>
              </a:rPr>
              <a:t>】</a:t>
            </a:r>
            <a:r>
              <a:rPr lang="ja-JP" altLang="en-US" dirty="0">
                <a:solidFill>
                  <a:schemeClr val="bg1"/>
                </a:solidFill>
              </a:rPr>
              <a:t>お勧め講座：https://basenetjp.udemy.com/course/brain-ai/learn/lecture/15670880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492607" y="496543"/>
            <a:ext cx="74421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 err="1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生物の脳とは違う</a:t>
            </a:r>
            <a:r>
              <a:rPr lang="en-US" altLang="ja-JP" sz="3900" b="1" dirty="0" err="1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AI</a:t>
            </a:r>
            <a:r>
              <a:rPr lang="ja-JP" altLang="en-US" sz="39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の</a:t>
            </a:r>
            <a:r>
              <a:rPr lang="en-US" sz="39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「</a:t>
            </a:r>
            <a:r>
              <a:rPr lang="en-US" sz="3900" b="1" dirty="0" err="1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数学モデル</a:t>
            </a:r>
            <a:r>
              <a:rPr lang="en-US" sz="39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」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5352953" y="1574596"/>
            <a:ext cx="755642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人工ニューラルネットワークは、生物の脳からインスピレーションを得ているが、実際には全く異なる動作原理を持つ。</a:t>
            </a:r>
            <a:endParaRPr lang="en-US" sz="2000" dirty="0"/>
          </a:p>
        </p:txBody>
      </p:sp>
      <p:sp>
        <p:nvSpPr>
          <p:cNvPr id="5" name="Shape 2"/>
          <p:cNvSpPr/>
          <p:nvPr/>
        </p:nvSpPr>
        <p:spPr>
          <a:xfrm>
            <a:off x="5352953" y="2432918"/>
            <a:ext cx="8002340" cy="1189196"/>
          </a:xfrm>
          <a:prstGeom prst="roundRect">
            <a:avLst>
              <a:gd name="adj" fmla="val 7010"/>
            </a:avLst>
          </a:prstGeom>
          <a:solidFill>
            <a:srgbClr val="1A1A1A"/>
          </a:solidFill>
          <a:ln w="2286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 sz="2000"/>
          </a:p>
        </p:txBody>
      </p:sp>
      <p:sp>
        <p:nvSpPr>
          <p:cNvPr id="6" name="Text 3"/>
          <p:cNvSpPr/>
          <p:nvPr/>
        </p:nvSpPr>
        <p:spPr>
          <a:xfrm>
            <a:off x="5574171" y="2654136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重みの微調整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5574171" y="3083356"/>
            <a:ext cx="711398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何百万〜数十億個の「重み」を微調整していく数学的プロセス</a:t>
            </a:r>
            <a:endParaRPr lang="en-US" sz="2000" dirty="0"/>
          </a:p>
        </p:txBody>
      </p:sp>
      <p:sp>
        <p:nvSpPr>
          <p:cNvPr id="8" name="Shape 5"/>
          <p:cNvSpPr/>
          <p:nvPr/>
        </p:nvSpPr>
        <p:spPr>
          <a:xfrm>
            <a:off x="5352953" y="3820472"/>
            <a:ext cx="8002340" cy="1189196"/>
          </a:xfrm>
          <a:prstGeom prst="roundRect">
            <a:avLst>
              <a:gd name="adj" fmla="val 7010"/>
            </a:avLst>
          </a:prstGeom>
          <a:solidFill>
            <a:srgbClr val="1A1A1A"/>
          </a:solidFill>
          <a:ln w="22860">
            <a:solidFill>
              <a:srgbClr val="585859"/>
            </a:solidFill>
            <a:prstDash val="solid"/>
          </a:ln>
        </p:spPr>
        <p:txBody>
          <a:bodyPr/>
          <a:lstStyle/>
          <a:p>
            <a:endParaRPr lang="ja-JP" altLang="en-US" sz="2000"/>
          </a:p>
        </p:txBody>
      </p:sp>
      <p:sp>
        <p:nvSpPr>
          <p:cNvPr id="9" name="Text 6"/>
          <p:cNvSpPr/>
          <p:nvPr/>
        </p:nvSpPr>
        <p:spPr>
          <a:xfrm>
            <a:off x="5574171" y="4041690"/>
            <a:ext cx="2968704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Noto Sans JP Bold" pitchFamily="34" charset="0"/>
                <a:ea typeface="Noto Sans JP Bold" pitchFamily="34" charset="-122"/>
                <a:cs typeface="Noto Sans JP Bold" pitchFamily="34" charset="-120"/>
              </a:rPr>
              <a:t>シンプルな計算の繰り返し</a:t>
            </a:r>
            <a:endParaRPr lang="en-US" sz="2000" dirty="0"/>
          </a:p>
        </p:txBody>
      </p:sp>
      <p:sp>
        <p:nvSpPr>
          <p:cNvPr id="10" name="Text 7"/>
          <p:cNvSpPr/>
          <p:nvPr/>
        </p:nvSpPr>
        <p:spPr>
          <a:xfrm>
            <a:off x="5574171" y="4470911"/>
            <a:ext cx="7113984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FFFFF"/>
                </a:solidFill>
                <a:latin typeface="Noto Sans JP" pitchFamily="34" charset="0"/>
                <a:ea typeface="Noto Sans JP" pitchFamily="34" charset="-122"/>
                <a:cs typeface="Noto Sans JP" pitchFamily="34" charset="-120"/>
              </a:rPr>
              <a:t>「入力 → 計算 → 出力」を高速で繰り返すだけのシンプルな仕組み</a:t>
            </a:r>
            <a:endParaRPr lang="en-US" sz="20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D7CF294-2C52-20CE-0B5A-C353E7DBB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3954" y="1574596"/>
            <a:ext cx="476250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1281</TotalTime>
  <Words>464</Words>
  <Application>Microsoft Office PowerPoint</Application>
  <PresentationFormat>ユーザー設定</PresentationFormat>
  <Paragraphs>83</Paragraphs>
  <Slides>9</Slides>
  <Notes>9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Noto Sans JP</vt:lpstr>
      <vt:lpstr>Noto Sans JP Light</vt:lpstr>
      <vt:lpstr>游ゴシック</vt:lpstr>
      <vt:lpstr>Calibri</vt:lpstr>
      <vt:lpstr>Arial</vt:lpstr>
      <vt:lpstr>Noto Sans JP Bold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subject/>
  <dc:creator/>
  <cp:lastModifiedBy>牧野　功（ベース）</cp:lastModifiedBy>
  <cp:revision>16</cp:revision>
  <cp:lastPrinted>2025-12-10T20:10:16Z</cp:lastPrinted>
  <dcterms:created xsi:type="dcterms:W3CDTF">2025-12-09T23:09:54Z</dcterms:created>
  <dcterms:modified xsi:type="dcterms:W3CDTF">2025-12-15T17:53:46Z</dcterms:modified>
</cp:coreProperties>
</file>